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257" r:id="rId3"/>
    <p:sldId id="258" r:id="rId4"/>
    <p:sldId id="268" r:id="rId5"/>
    <p:sldId id="259" r:id="rId6"/>
    <p:sldId id="275" r:id="rId7"/>
    <p:sldId id="260" r:id="rId8"/>
    <p:sldId id="269" r:id="rId9"/>
    <p:sldId id="270" r:id="rId10"/>
    <p:sldId id="261" r:id="rId11"/>
    <p:sldId id="271" r:id="rId12"/>
    <p:sldId id="264" r:id="rId13"/>
    <p:sldId id="272" r:id="rId14"/>
    <p:sldId id="273" r:id="rId15"/>
    <p:sldId id="27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48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1037" y="62"/>
      </p:cViewPr>
      <p:guideLst>
        <p:guide orient="horz" pos="4319"/>
        <p:guide pos="4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7" d="100"/>
          <a:sy n="157" d="100"/>
        </p:scale>
        <p:origin x="-2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CD902-BDFF-4240-A747-776814411B6F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81E9-73C8-1347-B298-5F3349B41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3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8B7B-7168-C146-836F-6EC0393F165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199B-E3C9-7646-B0DA-10E7BBAB6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47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56FE-A0CB-8448-8276-B701A5B55805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5ED5-A268-2547-94BC-7E2499D95725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509C-1249-8943-A75D-A7C2EA9A0D4E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3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0395-A0F8-1D4F-B996-BFB8642DB41B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8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18D0-AC8C-C142-9551-DFE9A2A29350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500D-8AEF-0E4A-BE37-D5747F923099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D113-7F66-2C4E-B1A4-A2C9A4B4D2D1}" type="datetime1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5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7BA4-4718-3B42-95A4-38534B18C236}" type="datetime1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34FF-9D98-B440-BDBB-0FBD5E454791}" type="datetime1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6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4DE4-5599-124A-9804-D60387163B42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B7DA-D44E-C948-8538-F2FAA7F27FA7}" type="datetime1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F942-9011-DA49-B821-D3ADE17A782F}" type="datetime1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3232-F866-AE46-A2D0-68775BE6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thPhoto-KAH_345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30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4648383"/>
            <a:ext cx="9144000" cy="6604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393259"/>
            <a:ext cx="9144000" cy="10780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Smart Schools Investment Plan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573" y="5703179"/>
            <a:ext cx="9152573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+mj-lt"/>
                <a:cs typeface="Gill Sans"/>
              </a:rPr>
              <a:t>Rochester City School District</a:t>
            </a:r>
          </a:p>
          <a:p>
            <a:pPr algn="ctr"/>
            <a:r>
              <a:rPr lang="en-US" sz="2200" b="1" dirty="0" smtClean="0">
                <a:latin typeface="+mj-lt"/>
                <a:cs typeface="Gill Sans"/>
              </a:rPr>
              <a:t>April 2016</a:t>
            </a:r>
            <a:endParaRPr lang="en-US" sz="2200" b="1" dirty="0">
              <a:latin typeface="+mj-lt"/>
              <a:cs typeface="Gill Sans"/>
            </a:endParaRP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2" descr="RCSD_lthd_log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567" y="5602301"/>
            <a:ext cx="1003747" cy="10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96" y="1079604"/>
            <a:ext cx="3753556" cy="5266269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Pre-K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6 </a:t>
            </a:r>
            <a:r>
              <a:rPr lang="en-US" sz="2400" dirty="0" err="1" smtClean="0"/>
              <a:t>iPads</a:t>
            </a:r>
            <a:endParaRPr lang="en-US" sz="2400" dirty="0" smtClean="0"/>
          </a:p>
          <a:p>
            <a:pPr marL="0" indent="0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K-1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6 </a:t>
            </a:r>
            <a:r>
              <a:rPr lang="en-US" sz="2400" dirty="0" err="1" smtClean="0"/>
              <a:t>iPads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4 Desktop </a:t>
            </a:r>
            <a:r>
              <a:rPr lang="en-US" sz="2400" dirty="0" err="1" smtClean="0"/>
              <a:t>Chromebooks</a:t>
            </a:r>
            <a:r>
              <a:rPr lang="en-US" sz="2400" dirty="0" smtClean="0"/>
              <a:t>  </a:t>
            </a:r>
          </a:p>
          <a:p>
            <a:pPr marL="0" indent="0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Grade 2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6 </a:t>
            </a:r>
            <a:r>
              <a:rPr lang="en-US" sz="2400" dirty="0" err="1" smtClean="0"/>
              <a:t>iPads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4 </a:t>
            </a:r>
            <a:r>
              <a:rPr lang="en-US" sz="2400" dirty="0" err="1" smtClean="0"/>
              <a:t>Chromebooks</a:t>
            </a:r>
            <a:r>
              <a:rPr lang="en-US" sz="2400" dirty="0" smtClean="0"/>
              <a:t> </a:t>
            </a:r>
          </a:p>
          <a:p>
            <a:pPr marL="0" indent="0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Grades 3-6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1:1 Carts in every classroom</a:t>
            </a:r>
            <a:br>
              <a:rPr lang="en-US" sz="2400" dirty="0" smtClean="0"/>
            </a:br>
            <a:r>
              <a:rPr lang="en-US" sz="2400" dirty="0" smtClean="0"/>
              <a:t>25 Units per cart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Classroom Technology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37852" y="1079604"/>
            <a:ext cx="4053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Grades 7-8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1:1 Carts in every classroom</a:t>
            </a:r>
            <a:br>
              <a:rPr lang="en-US" sz="2400" dirty="0" smtClean="0"/>
            </a:br>
            <a:r>
              <a:rPr lang="en-US" sz="2400" dirty="0" smtClean="0"/>
              <a:t>28 Units per cart 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fontAlgn="base">
              <a:spcAft>
                <a:spcPts val="18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Grades 9-12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1:1 For Every Student</a:t>
            </a:r>
            <a:br>
              <a:rPr lang="en-US" sz="2400" dirty="0" smtClean="0"/>
            </a:br>
            <a:r>
              <a:rPr lang="en-US" sz="2400" dirty="0" smtClean="0"/>
              <a:t>Year 1, classroom carts</a:t>
            </a:r>
            <a:br>
              <a:rPr lang="en-US" sz="2400" dirty="0" smtClean="0"/>
            </a:br>
            <a:r>
              <a:rPr lang="en-US" sz="2400" dirty="0" smtClean="0"/>
              <a:t>Year 2, Take-home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7851" y="4332645"/>
            <a:ext cx="424838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b="1" dirty="0"/>
              <a:t>Considerations: </a:t>
            </a:r>
            <a:r>
              <a:rPr lang="en-US" sz="2000" dirty="0" smtClean="0"/>
              <a:t>12</a:t>
            </a:r>
            <a:r>
              <a:rPr lang="en-US" sz="2000" dirty="0"/>
              <a:t>:1:1, 6:1:1 classrooms; Specialized Device configuration for the Virtual Program, Rochester International Academy (RIA), Edison, etc. 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b="1" dirty="0">
                <a:solidFill>
                  <a:srgbClr val="0000FF"/>
                </a:solidFill>
              </a:rPr>
              <a:t>Budget Amount: $12,500,000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95" y="1089012"/>
            <a:ext cx="8179742" cy="5266269"/>
          </a:xfrm>
        </p:spPr>
        <p:txBody>
          <a:bodyPr>
            <a:noAutofit/>
          </a:bodyPr>
          <a:lstStyle/>
          <a:p>
            <a:pPr marL="228600" indent="-228600" fontAlgn="base">
              <a:spcBef>
                <a:spcPts val="0"/>
              </a:spcBef>
            </a:pPr>
            <a:r>
              <a:rPr lang="en-US" sz="2400" b="1" dirty="0"/>
              <a:t>Interactive Boards w/Projectors </a:t>
            </a:r>
            <a:r>
              <a:rPr lang="en-US" sz="2400" dirty="0"/>
              <a:t>– Elementary Classrooms</a:t>
            </a:r>
          </a:p>
          <a:p>
            <a:pPr marL="228600" indent="-228600" fontAlgn="base">
              <a:spcBef>
                <a:spcPts val="0"/>
              </a:spcBef>
            </a:pPr>
            <a:r>
              <a:rPr lang="en-US" sz="2400" b="1" dirty="0"/>
              <a:t>HDTV Secondary Classrooms</a:t>
            </a:r>
          </a:p>
          <a:p>
            <a:pPr marL="228600" indent="-228600" fontAlgn="base">
              <a:spcBef>
                <a:spcPts val="0"/>
              </a:spcBef>
            </a:pPr>
            <a:r>
              <a:rPr lang="en-US" sz="2400" b="1" dirty="0"/>
              <a:t>Projectors</a:t>
            </a:r>
            <a:r>
              <a:rPr lang="en-US" sz="2400" dirty="0"/>
              <a:t> – Secondary Classrooms</a:t>
            </a:r>
          </a:p>
          <a:p>
            <a:pPr marL="228600" indent="-228600" fontAlgn="base">
              <a:spcBef>
                <a:spcPts val="0"/>
              </a:spcBef>
            </a:pPr>
            <a:r>
              <a:rPr lang="en-US" sz="2400" b="1" dirty="0"/>
              <a:t>Touchscreen Desktops </a:t>
            </a:r>
            <a:r>
              <a:rPr lang="en-US" sz="2400" dirty="0"/>
              <a:t>– Secondary Classrooms</a:t>
            </a:r>
          </a:p>
          <a:p>
            <a:pPr marL="228600" indent="-228600" fontAlgn="base">
              <a:spcBef>
                <a:spcPts val="0"/>
              </a:spcBef>
            </a:pPr>
            <a:r>
              <a:rPr lang="en-US" sz="2400" b="1" dirty="0"/>
              <a:t>Refresh Student Equipment </a:t>
            </a:r>
            <a:r>
              <a:rPr lang="en-US" sz="2400" dirty="0"/>
              <a:t>– 4 Years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err="1"/>
              <a:t>iPads</a:t>
            </a:r>
            <a:endParaRPr lang="en-US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err="1"/>
              <a:t>Chromebooks</a:t>
            </a:r>
            <a:endParaRPr lang="en-US" sz="24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Carts</a:t>
            </a:r>
          </a:p>
          <a:p>
            <a:pPr marL="228600" indent="-228600">
              <a:spcBef>
                <a:spcPts val="0"/>
              </a:spcBef>
            </a:pPr>
            <a:r>
              <a:rPr lang="en-US" sz="2400" b="1" dirty="0"/>
              <a:t>School Library Configurations: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 err="1"/>
              <a:t>Smartboards</a:t>
            </a:r>
            <a:r>
              <a:rPr lang="en-US" sz="2400" dirty="0"/>
              <a:t> – Elementary School Libraries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High </a:t>
            </a:r>
            <a:r>
              <a:rPr lang="en-US" sz="2400" dirty="0" err="1"/>
              <a:t>Def</a:t>
            </a:r>
            <a:r>
              <a:rPr lang="en-US" sz="2400" dirty="0"/>
              <a:t> Monitors – Secondary School Libraries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Document Cameras – all libraries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3D Printers to loan to schools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Library Computer Lab Updates, as needed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00FF"/>
                </a:solidFill>
              </a:rPr>
              <a:t>Budget Amount:  $</a:t>
            </a:r>
            <a:r>
              <a:rPr lang="en-US" sz="2400" b="1" dirty="0" smtClean="0">
                <a:solidFill>
                  <a:srgbClr val="0000FF"/>
                </a:solidFill>
              </a:rPr>
              <a:t>11,400,000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Classroom Technology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thPhoto-KAH_350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3174" y="755763"/>
            <a:ext cx="3359841" cy="61148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878" y="1297572"/>
            <a:ext cx="5708709" cy="5266269"/>
          </a:xfrm>
        </p:spPr>
        <p:txBody>
          <a:bodyPr>
            <a:noAutofit/>
          </a:bodyPr>
          <a:lstStyle/>
          <a:p>
            <a:pPr marL="169863" lvl="1" indent="-169863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Differentiated Professional Development</a:t>
            </a:r>
          </a:p>
          <a:p>
            <a:pPr marL="169863" lvl="1" indent="-169863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Online and Face-to-Face Professional Development for Teachers and Administrators</a:t>
            </a:r>
          </a:p>
          <a:p>
            <a:pPr marL="169863" lvl="1" indent="-169863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Engaging Coaches, Mentors and School Technology Leaders </a:t>
            </a:r>
          </a:p>
          <a:p>
            <a:pPr marL="169863" lvl="1" indent="-169863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In-Classroom Coaching for teachers</a:t>
            </a:r>
          </a:p>
          <a:p>
            <a:pPr marL="169863" lvl="1" indent="-169863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Collegial Circles to Share Best Practices – Teachers and Administrators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Professional Development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588000"/>
            <a:ext cx="9142413" cy="1282577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4" y="5722707"/>
            <a:ext cx="9142413" cy="70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dirty="0" smtClean="0">
                <a:solidFill>
                  <a:srgbClr val="0000FF"/>
                </a:solidFill>
              </a:rPr>
              <a:t>Technology + Teacher Professional Development focused on pedagogy = </a:t>
            </a:r>
            <a:r>
              <a:rPr lang="en-US" sz="2200" b="1" dirty="0" smtClean="0">
                <a:solidFill>
                  <a:srgbClr val="0000FF"/>
                </a:solidFill>
              </a:rPr>
              <a:t/>
            </a:r>
            <a:br>
              <a:rPr lang="en-US" sz="2200" b="1" dirty="0" smtClean="0">
                <a:solidFill>
                  <a:srgbClr val="0000FF"/>
                </a:solidFill>
              </a:rPr>
            </a:br>
            <a:endParaRPr lang="en-US" sz="2200" b="1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4" y="607035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POSITIVE STUDENT OUTCOMES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742841"/>
            <a:ext cx="8005704" cy="4997508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/>
              <a:t>$250/student allocation for all Rochester City Non-Public Schools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Budget Amount: $500,000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Professional Development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742841"/>
            <a:ext cx="8005704" cy="4997508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/>
              <a:t>Eliminate Aging Transportable Classrooms</a:t>
            </a:r>
          </a:p>
          <a:p>
            <a:pPr marL="228600" indent="-228600"/>
            <a:r>
              <a:rPr lang="en-US" sz="2400" dirty="0"/>
              <a:t>Augment Funding for Facilities Modernization Program – Phase II FMP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fontAlgn="base">
              <a:buNone/>
            </a:pPr>
            <a:r>
              <a:rPr lang="en-US" sz="2400" b="1" dirty="0">
                <a:solidFill>
                  <a:srgbClr val="0000FF"/>
                </a:solidFill>
              </a:rPr>
              <a:t>Budget Amount: $8,500,000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Replace Transportable Classrooms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632774"/>
            <a:ext cx="8005704" cy="4997508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400" dirty="0"/>
              <a:t>Replace Aging Analog Cameras (approximately </a:t>
            </a:r>
            <a:r>
              <a:rPr lang="en-US" sz="2400" dirty="0" smtClean="0"/>
              <a:t>729) </a:t>
            </a:r>
            <a:r>
              <a:rPr lang="en-US" sz="2400" dirty="0"/>
              <a:t>with High Resolution Digital Ones</a:t>
            </a:r>
          </a:p>
          <a:p>
            <a:pPr marL="228600" indent="-228600"/>
            <a:r>
              <a:rPr lang="en-US" sz="2400" dirty="0"/>
              <a:t>Expand Storage For Video</a:t>
            </a:r>
          </a:p>
          <a:p>
            <a:pPr marL="228600" indent="-228600"/>
            <a:r>
              <a:rPr lang="en-US" sz="2400" dirty="0"/>
              <a:t>Expands Coverage (add approximately </a:t>
            </a:r>
            <a:r>
              <a:rPr lang="en-US" sz="2400" dirty="0" smtClean="0"/>
              <a:t>200 </a:t>
            </a:r>
            <a:r>
              <a:rPr lang="en-US" sz="2400" dirty="0"/>
              <a:t>cameras)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Budget Amount: $2,500,000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High-Tech Security Features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 descr="HuthPhoto-KAH_3484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3138"/>
            <a:ext cx="3381375" cy="5605462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pic>
        <p:nvPicPr>
          <p:cNvPr id="15" name="Picture 14" descr="HuthPhoto-KAH_8525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  <a14:imgEffect>
                      <a14:brightnessContrast bright="4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2533" y="973138"/>
            <a:ext cx="3689880" cy="5631180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pic>
        <p:nvPicPr>
          <p:cNvPr id="10" name="Picture 9" descr="HuthPhoto-KAH_2934-2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733" y="1184805"/>
            <a:ext cx="2960170" cy="2345795"/>
          </a:xfrm>
          <a:prstGeom prst="rect">
            <a:avLst/>
          </a:prstGeom>
          <a:ln w="2857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HuthPhoto-KAH_8265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5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733" y="3816113"/>
            <a:ext cx="2960170" cy="1765770"/>
          </a:xfrm>
          <a:prstGeom prst="rect">
            <a:avLst/>
          </a:prstGeom>
          <a:ln w="28575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mouse-160032_64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59" y="4519687"/>
            <a:ext cx="6815667" cy="3117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" y="-100659"/>
            <a:ext cx="9142413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FFFFFF"/>
                </a:solidFill>
              </a:rPr>
              <a:t>RCSD’s Digital Transformation!</a:t>
            </a:r>
            <a:endParaRPr lang="en-US" sz="40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682" y="1425222"/>
            <a:ext cx="8229600" cy="4525963"/>
          </a:xfrm>
        </p:spPr>
        <p:txBody>
          <a:bodyPr>
            <a:noAutofit/>
          </a:bodyPr>
          <a:lstStyle/>
          <a:p>
            <a:pPr marL="228600" indent="-228600">
              <a:spcAft>
                <a:spcPts val="1200"/>
              </a:spcAft>
            </a:pPr>
            <a:r>
              <a:rPr lang="en-US" sz="2400" dirty="0"/>
              <a:t>Passed in the 2014-15 Enacted Budget and approved by the voters in a statewide referendum held during the New York State 2014 General Election on Tuesday, November 4, 2014. </a:t>
            </a:r>
          </a:p>
          <a:p>
            <a:pPr marL="228600" indent="-228600">
              <a:spcAft>
                <a:spcPts val="1200"/>
              </a:spcAft>
            </a:pPr>
            <a:r>
              <a:rPr lang="en-US" sz="2400" dirty="0"/>
              <a:t>Authorized the issuance of $2 billion of general obligation bonds to finance improved educational technology and infrastructure to improve learning and opportunity for students throughout the State. </a:t>
            </a:r>
          </a:p>
          <a:p>
            <a:pPr marL="228600" indent="-228600">
              <a:spcAft>
                <a:spcPts val="1200"/>
              </a:spcAft>
            </a:pPr>
            <a:r>
              <a:rPr lang="en-US" sz="2400" dirty="0"/>
              <a:t>The Rochester City School District has been allocated $47,234,577 for this purpose. </a:t>
            </a:r>
            <a:r>
              <a:rPr lang="en-US" sz="2400" dirty="0" smtClean="0"/>
              <a:t>This </a:t>
            </a:r>
            <a:r>
              <a:rPr lang="en-US" sz="2400" dirty="0"/>
              <a:t>will be paid to the District by New York State as reimbursement for technology expenses under the plan.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What is the Smart Schools Bond Act?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uthPhoto-KAH_2920-2.jpg"/>
          <p:cNvPicPr>
            <a:picLocks noChangeAspect="1"/>
          </p:cNvPicPr>
          <p:nvPr/>
        </p:nvPicPr>
        <p:blipFill>
          <a:blip r:embed="rId2" cstate="print">
            <a:alphaModFix amt="8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522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" y="760413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666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Our Vision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524963"/>
            <a:ext cx="9144000" cy="233303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" y="4768555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700" b="1" i="1" dirty="0" smtClean="0"/>
              <a:t>To create an educational culture that empowers students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700" b="1" i="1" dirty="0" smtClean="0"/>
              <a:t>to succeed in the learning process by utilizing technology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700" b="1" i="1" dirty="0" smtClean="0"/>
              <a:t>as a support for learners to become prepared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700" b="1" i="1" dirty="0" smtClean="0"/>
              <a:t>for college, career and life.</a:t>
            </a:r>
          </a:p>
        </p:txBody>
      </p:sp>
    </p:spTree>
    <p:extLst>
      <p:ext uri="{BB962C8B-B14F-4D97-AF65-F5344CB8AC3E}">
        <p14:creationId xmlns:p14="http://schemas.microsoft.com/office/powerpoint/2010/main" val="41038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77" y="1595489"/>
            <a:ext cx="8683036" cy="5266269"/>
          </a:xfrm>
        </p:spPr>
        <p:txBody>
          <a:bodyPr>
            <a:noAutofit/>
          </a:bodyPr>
          <a:lstStyle/>
          <a:p>
            <a:pPr marL="169863" indent="-169863"/>
            <a:r>
              <a:rPr lang="en-US" sz="2400" dirty="0"/>
              <a:t>Submit Three Year District Technology Plan to the State</a:t>
            </a:r>
          </a:p>
          <a:p>
            <a:pPr marL="169863" indent="-169863"/>
            <a:r>
              <a:rPr lang="en-US" sz="2400" dirty="0"/>
              <a:t>SED Facilities Department Preview of RCSD Plan</a:t>
            </a:r>
          </a:p>
          <a:p>
            <a:pPr marL="169863" indent="-169863"/>
            <a:r>
              <a:rPr lang="en-US" sz="2400" dirty="0"/>
              <a:t>Board approval of Preliminary Smart Schools Investment Plan</a:t>
            </a:r>
          </a:p>
          <a:p>
            <a:pPr marL="169863" indent="-169863"/>
            <a:r>
              <a:rPr lang="en-US" sz="2400" dirty="0"/>
              <a:t>Preliminary Smart Schools Investment Plan - Public Hearing</a:t>
            </a:r>
          </a:p>
          <a:p>
            <a:pPr marL="169863" indent="-169863"/>
            <a:r>
              <a:rPr lang="en-US" sz="2400" dirty="0"/>
              <a:t>Post Preliminary SSIP for 30 days for community comments</a:t>
            </a:r>
          </a:p>
          <a:p>
            <a:pPr marL="169863" indent="-169863"/>
            <a:r>
              <a:rPr lang="en-US" sz="2400" dirty="0"/>
              <a:t>Board approval of a Final Smart Schools Investment Plan</a:t>
            </a:r>
          </a:p>
          <a:p>
            <a:pPr marL="169863" indent="-169863"/>
            <a:r>
              <a:rPr lang="en-US" sz="2400" dirty="0"/>
              <a:t>Post the Final SSIP on the district website</a:t>
            </a:r>
          </a:p>
          <a:p>
            <a:pPr marL="169863" indent="-169863"/>
            <a:r>
              <a:rPr lang="en-US" sz="2400" dirty="0"/>
              <a:t>SSIP submission to NYSED for approval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Requirements to Attain Funding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7" y="923807"/>
            <a:ext cx="8683036" cy="570158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April 2015</a:t>
            </a:r>
            <a:r>
              <a:rPr lang="en-US" sz="2000" dirty="0" smtClean="0"/>
              <a:t>	Smart Schools Instructions sent to Districts from State Ed (SED)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Oct 2015</a:t>
            </a:r>
            <a:r>
              <a:rPr lang="en-US" sz="2000" dirty="0" smtClean="0"/>
              <a:t>	RCSD Technology Plan Approved by SED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Jan-March 2016</a:t>
            </a:r>
            <a:r>
              <a:rPr lang="en-US" sz="2000" dirty="0" smtClean="0"/>
              <a:t>	Meet with Stakeholders</a:t>
            </a:r>
          </a:p>
          <a:p>
            <a:pPr marL="457200" lvl="1" indent="0">
              <a:spcBef>
                <a:spcPts val="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dirty="0" smtClean="0"/>
              <a:t>	- Internal: Digital Curriculum Focus Group, Superintendent, </a:t>
            </a:r>
          </a:p>
          <a:p>
            <a:pPr marL="457200" lvl="1" indent="0">
              <a:spcBef>
                <a:spcPts val="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SPED, Library, Edison (Complete)</a:t>
            </a:r>
          </a:p>
          <a:p>
            <a:pPr marL="457200" lvl="1" indent="0">
              <a:spcBef>
                <a:spcPts val="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dirty="0" smtClean="0"/>
              <a:t>	- SUNY (In Process) </a:t>
            </a:r>
          </a:p>
          <a:p>
            <a:pPr marL="457200" lvl="1" indent="0">
              <a:spcBef>
                <a:spcPts val="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dirty="0" smtClean="0"/>
              <a:t>	- Non-Public Schools (Complete)</a:t>
            </a:r>
          </a:p>
          <a:p>
            <a:pPr marL="457200" lvl="1" indent="0">
              <a:spcBef>
                <a:spcPts val="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dirty="0" smtClean="0"/>
              <a:t>	- Students (Complete)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April 28 2016</a:t>
            </a:r>
            <a:r>
              <a:rPr lang="en-US" sz="2000" dirty="0" smtClean="0"/>
              <a:t>	Board approves Preliminary Plan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April 28 </a:t>
            </a:r>
            <a:r>
              <a:rPr lang="en-US" sz="2000" b="1" dirty="0">
                <a:solidFill>
                  <a:srgbClr val="0000FF"/>
                </a:solidFill>
              </a:rPr>
              <a:t>2016</a:t>
            </a:r>
            <a:r>
              <a:rPr lang="en-US" sz="2000" dirty="0"/>
              <a:t>	Posting of Plan for Public Review</a:t>
            </a:r>
            <a:endParaRPr lang="en-US" sz="2000" dirty="0" smtClean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May 31 2106</a:t>
            </a:r>
            <a:r>
              <a:rPr lang="en-US" sz="2000" dirty="0" smtClean="0"/>
              <a:t>	Public Hearing on Plan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June 16 2016</a:t>
            </a:r>
            <a:r>
              <a:rPr lang="en-US" sz="2000" dirty="0" smtClean="0"/>
              <a:t>	Board Approves Final Plan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July 1 2016</a:t>
            </a:r>
            <a:r>
              <a:rPr lang="en-US" sz="2000" dirty="0" smtClean="0"/>
              <a:t>	Final Plan submitted to SED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July-Sept 2016</a:t>
            </a:r>
            <a:r>
              <a:rPr lang="en-US" sz="2000" dirty="0" smtClean="0"/>
              <a:t>	SED approval of spending plan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tabLst>
                <a:tab pos="1825625" algn="l"/>
                <a:tab pos="1947863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Oct 2016</a:t>
            </a:r>
            <a:r>
              <a:rPr lang="en-US" sz="2000" dirty="0" smtClean="0"/>
              <a:t>	Begin implementation of plan – Year 1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7874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93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Smart Schools Timeline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5624"/>
            <a:ext cx="8229600" cy="514676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2900" dirty="0" smtClean="0"/>
              <a:t>Board </a:t>
            </a:r>
            <a:r>
              <a:rPr lang="en-US" sz="2900" dirty="0"/>
              <a:t>of Education</a:t>
            </a:r>
          </a:p>
          <a:p>
            <a:pPr lvl="1"/>
            <a:r>
              <a:rPr lang="en-US" sz="2900" dirty="0"/>
              <a:t>Board Finance Committee:</a:t>
            </a:r>
          </a:p>
          <a:p>
            <a:pPr lvl="2"/>
            <a:r>
              <a:rPr lang="en-US" sz="2900" dirty="0"/>
              <a:t>4/21/2016</a:t>
            </a:r>
          </a:p>
          <a:p>
            <a:pPr lvl="2"/>
            <a:r>
              <a:rPr lang="en-US" sz="2900" dirty="0"/>
              <a:t>6/9/2016</a:t>
            </a:r>
          </a:p>
          <a:p>
            <a:pPr lvl="1"/>
            <a:r>
              <a:rPr lang="en-US" sz="2900" dirty="0"/>
              <a:t>Board Business Meeting: </a:t>
            </a:r>
          </a:p>
          <a:p>
            <a:pPr lvl="2"/>
            <a:r>
              <a:rPr lang="en-US" sz="2900" dirty="0"/>
              <a:t>4/28/2016</a:t>
            </a:r>
          </a:p>
          <a:p>
            <a:pPr lvl="2"/>
            <a:r>
              <a:rPr lang="en-US" sz="2900" dirty="0"/>
              <a:t>6/16/2016  </a:t>
            </a:r>
          </a:p>
          <a:p>
            <a:pPr lvl="0"/>
            <a:r>
              <a:rPr lang="en-US" sz="2900" dirty="0"/>
              <a:t>Superintendent: 2/10/2016</a:t>
            </a:r>
          </a:p>
          <a:p>
            <a:pPr lvl="0"/>
            <a:r>
              <a:rPr lang="en-US" sz="2900" dirty="0"/>
              <a:t>Leadership Team: 3/9/2016 </a:t>
            </a:r>
          </a:p>
          <a:p>
            <a:pPr lvl="0"/>
            <a:r>
              <a:rPr lang="en-US" sz="2900" dirty="0"/>
              <a:t>Principals: 5/19/2016</a:t>
            </a:r>
          </a:p>
          <a:p>
            <a:pPr lvl="0"/>
            <a:r>
              <a:rPr lang="en-US" sz="2900" dirty="0"/>
              <a:t>Assistant Principals: 5/23/2016</a:t>
            </a:r>
          </a:p>
          <a:p>
            <a:pPr lvl="0"/>
            <a:r>
              <a:rPr lang="en-US" sz="2900" dirty="0"/>
              <a:t>Teachers</a:t>
            </a:r>
          </a:p>
          <a:p>
            <a:pPr lvl="1"/>
            <a:r>
              <a:rPr lang="en-US" sz="2900" dirty="0"/>
              <a:t>5/23/2016</a:t>
            </a:r>
          </a:p>
          <a:p>
            <a:pPr lvl="1"/>
            <a:r>
              <a:rPr lang="en-US" sz="2900" dirty="0"/>
              <a:t>6/6/2016 </a:t>
            </a:r>
          </a:p>
          <a:p>
            <a:pPr lvl="0"/>
            <a:r>
              <a:rPr lang="en-US" sz="2900" dirty="0"/>
              <a:t>Non-Public Schools: 3/3/2016 </a:t>
            </a:r>
          </a:p>
          <a:p>
            <a:pPr lvl="0"/>
            <a:r>
              <a:rPr lang="en-US" sz="2900" dirty="0"/>
              <a:t>Students: 2/24/2016</a:t>
            </a:r>
          </a:p>
          <a:p>
            <a:pPr lvl="0"/>
            <a:r>
              <a:rPr lang="en-US" sz="2900" dirty="0"/>
              <a:t>Parent Advisory Committee: 3/10/2016  </a:t>
            </a:r>
          </a:p>
          <a:p>
            <a:pPr lvl="0"/>
            <a:r>
              <a:rPr lang="en-US" sz="2900" dirty="0"/>
              <a:t>Unions</a:t>
            </a:r>
          </a:p>
          <a:p>
            <a:pPr lvl="1"/>
            <a:r>
              <a:rPr lang="en-US" sz="2900" dirty="0"/>
              <a:t>ASAR: 4/27/2016 </a:t>
            </a:r>
          </a:p>
          <a:p>
            <a:pPr lvl="1"/>
            <a:r>
              <a:rPr lang="en-US" sz="2900" dirty="0"/>
              <a:t>RTA: 4/27/2016</a:t>
            </a:r>
          </a:p>
          <a:p>
            <a:pPr lvl="1"/>
            <a:r>
              <a:rPr lang="en-US" sz="2900" dirty="0"/>
              <a:t>RAP: 5/13/2016 </a:t>
            </a:r>
          </a:p>
          <a:p>
            <a:pPr lvl="1"/>
            <a:r>
              <a:rPr lang="en-US" sz="2900" dirty="0" err="1"/>
              <a:t>Bente</a:t>
            </a:r>
            <a:r>
              <a:rPr lang="en-US" sz="2900" dirty="0"/>
              <a:t>: 6/9/2016</a:t>
            </a:r>
          </a:p>
          <a:p>
            <a:pPr lvl="0"/>
            <a:r>
              <a:rPr lang="en-US" sz="2900" dirty="0"/>
              <a:t>Public Hearing: 5/31/2016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3232-F866-AE46-A2D0-68775BE6D7E7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088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Smart School Plan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81" y="1452733"/>
            <a:ext cx="8532519" cy="5266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SSBA Allocation: $47,234,577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spcAft>
                <a:spcPts val="600"/>
              </a:spcAft>
              <a:buNone/>
              <a:tabLst>
                <a:tab pos="5032375" algn="l"/>
              </a:tabLst>
            </a:pPr>
            <a:r>
              <a:rPr lang="en-US" sz="2400" dirty="0" smtClean="0"/>
              <a:t>School Connectivity	</a:t>
            </a:r>
            <a:r>
              <a:rPr lang="en-US" sz="2400" b="1" dirty="0" smtClean="0"/>
              <a:t>$6M</a:t>
            </a:r>
          </a:p>
          <a:p>
            <a:pPr marL="0" indent="0">
              <a:spcAft>
                <a:spcPts val="600"/>
              </a:spcAft>
              <a:buNone/>
              <a:tabLst>
                <a:tab pos="5032375" algn="l"/>
              </a:tabLst>
            </a:pPr>
            <a:r>
              <a:rPr lang="en-US" sz="2400" dirty="0" smtClean="0"/>
              <a:t>Connectivity Projects for Communities 	</a:t>
            </a:r>
            <a:r>
              <a:rPr lang="en-US" sz="2400" b="1" dirty="0" smtClean="0"/>
              <a:t>$6M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(Community Broadband)	</a:t>
            </a:r>
          </a:p>
          <a:p>
            <a:pPr marL="0" indent="0">
              <a:spcAft>
                <a:spcPts val="600"/>
              </a:spcAft>
              <a:buNone/>
              <a:tabLst>
                <a:tab pos="5032375" algn="l"/>
              </a:tabLst>
            </a:pPr>
            <a:r>
              <a:rPr lang="en-US" sz="2400" dirty="0" smtClean="0"/>
              <a:t>Classroom Technology	</a:t>
            </a:r>
            <a:r>
              <a:rPr lang="en-US" sz="2400" b="1" dirty="0" smtClean="0"/>
              <a:t>23.9M</a:t>
            </a:r>
          </a:p>
          <a:p>
            <a:pPr marL="0" indent="0">
              <a:spcAft>
                <a:spcPts val="600"/>
              </a:spcAft>
              <a:buNone/>
              <a:tabLst>
                <a:tab pos="5032375" algn="l"/>
              </a:tabLst>
            </a:pPr>
            <a:r>
              <a:rPr lang="en-US" sz="2400" dirty="0" smtClean="0"/>
              <a:t>Non-Public School	</a:t>
            </a:r>
            <a:r>
              <a:rPr lang="en-US" sz="2400" b="1" dirty="0" smtClean="0"/>
              <a:t>$339,750 </a:t>
            </a:r>
            <a:r>
              <a:rPr lang="en-US" sz="2000" dirty="0" smtClean="0"/>
              <a:t>($250 per student) </a:t>
            </a:r>
          </a:p>
          <a:p>
            <a:pPr marL="0" indent="0">
              <a:spcAft>
                <a:spcPts val="600"/>
              </a:spcAft>
              <a:buNone/>
              <a:tabLst>
                <a:tab pos="5032375" algn="l"/>
              </a:tabLst>
            </a:pPr>
            <a:r>
              <a:rPr lang="en-US" sz="2400" dirty="0" smtClean="0"/>
              <a:t>Replace Transportable Classrooms	</a:t>
            </a:r>
            <a:r>
              <a:rPr lang="en-US" sz="2400" b="1" dirty="0" smtClean="0"/>
              <a:t>$8.5M</a:t>
            </a:r>
          </a:p>
          <a:p>
            <a:pPr marL="0" indent="0">
              <a:spcAft>
                <a:spcPts val="600"/>
              </a:spcAft>
              <a:buNone/>
              <a:tabLst>
                <a:tab pos="5032375" algn="l"/>
              </a:tabLst>
            </a:pPr>
            <a:r>
              <a:rPr lang="en-US" sz="2400" dirty="0" smtClean="0"/>
              <a:t>High-Tech Security	</a:t>
            </a:r>
            <a:r>
              <a:rPr lang="en-US" sz="2400" b="1" dirty="0" smtClean="0"/>
              <a:t>$2.5M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Plan Overview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57" y="1442385"/>
            <a:ext cx="8274756" cy="5266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Goal is to Expanded Wi-Fi Coverage District-wide at 22 Buildings</a:t>
            </a:r>
          </a:p>
          <a:p>
            <a:r>
              <a:rPr lang="en-US" sz="2400" dirty="0"/>
              <a:t>Laptops, and </a:t>
            </a:r>
            <a:r>
              <a:rPr lang="en-US" sz="2400" dirty="0" err="1"/>
              <a:t>Chromebooks</a:t>
            </a:r>
            <a:r>
              <a:rPr lang="en-US" sz="2400" dirty="0"/>
              <a:t> can then be used online anywhere in the  </a:t>
            </a:r>
            <a:r>
              <a:rPr lang="en-US" sz="2400" dirty="0" smtClean="0"/>
              <a:t>district</a:t>
            </a:r>
            <a:endParaRPr lang="en-US" sz="2400" dirty="0"/>
          </a:p>
          <a:p>
            <a:r>
              <a:rPr lang="en-US" sz="2400" dirty="0"/>
              <a:t>As devices increase we need to increase the density as well</a:t>
            </a:r>
          </a:p>
          <a:p>
            <a:r>
              <a:rPr lang="en-US" sz="2400" dirty="0"/>
              <a:t>The wireless network can accommodate computer-based testing of large numbers of students simultaneously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Additional Network Upgrade Needed in 42 </a:t>
            </a:r>
            <a:r>
              <a:rPr lang="en-US" sz="2400" dirty="0" smtClean="0"/>
              <a:t>Buildings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Budget </a:t>
            </a:r>
            <a:r>
              <a:rPr lang="en-US" sz="2400" b="1" dirty="0">
                <a:solidFill>
                  <a:srgbClr val="0000FF"/>
                </a:solidFill>
              </a:rPr>
              <a:t>Amount: $6,000,000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Budget Amount: $6,000,000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School Connectivity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81" y="1436626"/>
            <a:ext cx="8274756" cy="5266269"/>
          </a:xfrm>
        </p:spPr>
        <p:txBody>
          <a:bodyPr>
            <a:noAutofit/>
          </a:bodyPr>
          <a:lstStyle/>
          <a:p>
            <a:r>
              <a:rPr lang="en-US" sz="2400" dirty="0"/>
              <a:t>Support Student 1-1 program with home internet access</a:t>
            </a:r>
          </a:p>
          <a:p>
            <a:r>
              <a:rPr lang="en-US" sz="2400" dirty="0"/>
              <a:t>Provides Broadband Capability to Buildings Supporting our Students</a:t>
            </a:r>
          </a:p>
          <a:p>
            <a:pPr lvl="1"/>
            <a:r>
              <a:rPr lang="en-US" sz="2400" dirty="0"/>
              <a:t>Libraries</a:t>
            </a:r>
          </a:p>
          <a:p>
            <a:pPr lvl="1"/>
            <a:r>
              <a:rPr lang="en-US" sz="2400" dirty="0"/>
              <a:t>Community Centers</a:t>
            </a:r>
          </a:p>
          <a:p>
            <a:r>
              <a:rPr lang="en-US" sz="2400" dirty="0"/>
              <a:t>Pursing the New York State Broadband Grant to Expand </a:t>
            </a:r>
            <a:r>
              <a:rPr lang="en-US" sz="2400" dirty="0" smtClean="0"/>
              <a:t>Coverage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</a:rPr>
              <a:t>Budget Amount: $6,000,000 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Budget Amount: $6,000,000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88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259"/>
            <a:ext cx="91440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Connectivity Projects for Communities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4992" y="6337770"/>
            <a:ext cx="361245" cy="365125"/>
          </a:xfrm>
        </p:spPr>
        <p:txBody>
          <a:bodyPr/>
          <a:lstStyle/>
          <a:p>
            <a:fld id="{AD703232-F866-AE46-A2D0-68775BE6D7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596</Words>
  <Application>Microsoft Office PowerPoint</Application>
  <PresentationFormat>On-screen Show (4:3)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</vt:lpstr>
      <vt:lpstr>Office Theme</vt:lpstr>
      <vt:lpstr>Smart Schools Investment Plan</vt:lpstr>
      <vt:lpstr>What is the Smart Schools Bond Act?</vt:lpstr>
      <vt:lpstr>Our Vision</vt:lpstr>
      <vt:lpstr>Requirements to Attain Funding</vt:lpstr>
      <vt:lpstr>Smart Schools Timeline</vt:lpstr>
      <vt:lpstr>Smart School Plan Presentations</vt:lpstr>
      <vt:lpstr>Plan Overview</vt:lpstr>
      <vt:lpstr>School Connectivity</vt:lpstr>
      <vt:lpstr>Connectivity Projects for Communities</vt:lpstr>
      <vt:lpstr>Classroom Technology</vt:lpstr>
      <vt:lpstr>Classroom Technology</vt:lpstr>
      <vt:lpstr>Professional Development</vt:lpstr>
      <vt:lpstr>Professional Development</vt:lpstr>
      <vt:lpstr>Replace Transportable Classrooms</vt:lpstr>
      <vt:lpstr>High-Tech Security Features</vt:lpstr>
      <vt:lpstr>RCSD’s Digital Transformation!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Schools Investment Plan Overview</dc:title>
  <dc:creator>Lori Mulhern</dc:creator>
  <cp:lastModifiedBy>Flanagan, Debra L</cp:lastModifiedBy>
  <cp:revision>41</cp:revision>
  <dcterms:created xsi:type="dcterms:W3CDTF">2016-04-27T12:20:10Z</dcterms:created>
  <dcterms:modified xsi:type="dcterms:W3CDTF">2016-06-09T21:30:47Z</dcterms:modified>
</cp:coreProperties>
</file>